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3" r:id="rId2"/>
    <p:sldId id="331" r:id="rId3"/>
    <p:sldId id="343" r:id="rId4"/>
    <p:sldId id="296" r:id="rId5"/>
    <p:sldId id="322" r:id="rId6"/>
    <p:sldId id="327" r:id="rId7"/>
    <p:sldId id="321" r:id="rId8"/>
    <p:sldId id="341" r:id="rId9"/>
    <p:sldId id="326" r:id="rId10"/>
    <p:sldId id="332" r:id="rId11"/>
    <p:sldId id="328" r:id="rId12"/>
    <p:sldId id="333" r:id="rId13"/>
    <p:sldId id="334" r:id="rId14"/>
    <p:sldId id="335" r:id="rId15"/>
    <p:sldId id="336" r:id="rId16"/>
    <p:sldId id="344" r:id="rId17"/>
    <p:sldId id="329" r:id="rId18"/>
    <p:sldId id="337" r:id="rId19"/>
    <p:sldId id="338" r:id="rId20"/>
    <p:sldId id="339" r:id="rId21"/>
    <p:sldId id="340" r:id="rId22"/>
    <p:sldId id="325" r:id="rId23"/>
    <p:sldId id="294" r:id="rId24"/>
    <p:sldId id="342" r:id="rId25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Agency FB" panose="020B0503020202020204" pitchFamily="34" charset="0"/>
      <p:regular r:id="rId30"/>
      <p:bold r:id="rId31"/>
    </p:embeddedFont>
    <p:embeddedFont>
      <p:font typeface="Bodoni MT Black" panose="02070A03080606020203" pitchFamily="18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Ulcuango" initials="PU" lastIdx="1" clrIdx="0">
    <p:extLst>
      <p:ext uri="{19B8F6BF-5375-455C-9EA6-DF929625EA0E}">
        <p15:presenceInfo xmlns:p15="http://schemas.microsoft.com/office/powerpoint/2012/main" userId="afad3260d4a090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6E03"/>
    <a:srgbClr val="B6F573"/>
    <a:srgbClr val="BC6903"/>
    <a:srgbClr val="FCDF21"/>
    <a:srgbClr val="BB6603"/>
    <a:srgbClr val="D8480D"/>
    <a:srgbClr val="7D4201"/>
    <a:srgbClr val="E37A02"/>
    <a:srgbClr val="FFDB9B"/>
    <a:srgbClr val="FFD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 varScale="1">
        <p:scale>
          <a:sx n="68" d="100"/>
          <a:sy n="68" d="100"/>
        </p:scale>
        <p:origin x="1680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3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584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2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520" y="1772816"/>
            <a:ext cx="4032448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83618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89062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9276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1988840"/>
            <a:ext cx="4313903" cy="273630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t="-6000" r="-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67544" y="4982995"/>
            <a:ext cx="374441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s-EC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Ailla Lizeth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s-EC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Llumiquinga Joel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s-EC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Ulcuango Merlyn</a:t>
            </a:r>
          </a:p>
        </p:txBody>
      </p:sp>
      <p:sp>
        <p:nvSpPr>
          <p:cNvPr id="32" name="Hexágono 31">
            <a:extLst>
              <a:ext uri="{FF2B5EF4-FFF2-40B4-BE49-F238E27FC236}">
                <a16:creationId xmlns:a16="http://schemas.microsoft.com/office/drawing/2014/main" id="{EBAE862E-7F35-E7CF-BAAD-F0CEB5AC14B8}"/>
              </a:ext>
            </a:extLst>
          </p:cNvPr>
          <p:cNvSpPr/>
          <p:nvPr/>
        </p:nvSpPr>
        <p:spPr>
          <a:xfrm>
            <a:off x="4427984" y="1196752"/>
            <a:ext cx="4032448" cy="352839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429" t="-8334" r="-19645" b="-151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-10975" y="653202"/>
            <a:ext cx="5832648" cy="4071942"/>
          </a:xfrm>
        </p:spPr>
        <p:txBody>
          <a:bodyPr/>
          <a:lstStyle/>
          <a:p>
            <a:r>
              <a:rPr lang="es-EC" altLang="ko-KR" dirty="0">
                <a:solidFill>
                  <a:srgbClr val="C46E03"/>
                </a:solidFill>
              </a:rPr>
              <a:t>Sistema de Registro de Ventas de la Empresa Hongos Secos Primavera 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B1D2239-2B37-17BE-B3DF-64E3AF7DEB0E}"/>
              </a:ext>
            </a:extLst>
          </p:cNvPr>
          <p:cNvCxnSpPr/>
          <p:nvPr/>
        </p:nvCxnSpPr>
        <p:spPr>
          <a:xfrm>
            <a:off x="107504" y="4869160"/>
            <a:ext cx="49320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2E710BC8-C2E3-4A11-952E-1E844654D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07" y="5360251"/>
            <a:ext cx="379095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586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7. Actas de Reuniones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6C963262-E9A7-B2C2-E932-3184F0A72399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222" r="-162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A7D512-A0F8-8D0B-1F28-874CDC100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5" y="1066800"/>
            <a:ext cx="46672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3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FC16D156-0A96-0CF4-235A-CC9D450B9B09}"/>
              </a:ext>
            </a:extLst>
          </p:cNvPr>
          <p:cNvSpPr/>
          <p:nvPr/>
        </p:nvSpPr>
        <p:spPr>
          <a:xfrm>
            <a:off x="7740352" y="-27384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5"/>
            <a:ext cx="8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8. Especificación de Requerimientos (Matriz de HU)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425D1E-7DE2-879A-21CC-2935518D3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7" y="1072684"/>
            <a:ext cx="9144000" cy="3121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4B50E8-7105-B3D3-649B-1B97408D1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7" y="4160328"/>
            <a:ext cx="9144000" cy="16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2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FC16D156-0A96-0CF4-235A-CC9D450B9B09}"/>
              </a:ext>
            </a:extLst>
          </p:cNvPr>
          <p:cNvSpPr/>
          <p:nvPr/>
        </p:nvSpPr>
        <p:spPr>
          <a:xfrm>
            <a:off x="7740352" y="-27384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5"/>
            <a:ext cx="8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8. Especificación de Requerimientos (Doc ERS)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EFFCF3-3166-56E3-F6FC-D4DD6188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4600575" cy="3657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D5B641-8453-8806-1D8E-54603136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1412776"/>
            <a:ext cx="4629150" cy="47434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FC16D156-0A96-0CF4-235A-CC9D450B9B09}"/>
              </a:ext>
            </a:extLst>
          </p:cNvPr>
          <p:cNvSpPr/>
          <p:nvPr/>
        </p:nvSpPr>
        <p:spPr>
          <a:xfrm>
            <a:off x="7740352" y="-27384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5"/>
            <a:ext cx="8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8. Especificación de Requerimientos (Doc ERS)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FEC52B-6155-288C-C026-C7A543D2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5" y="1628800"/>
            <a:ext cx="4619625" cy="4448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C1D9AD-9EC0-D231-3E18-D07FA3BC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82" y="1628799"/>
            <a:ext cx="4610100" cy="44481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FC16D156-0A96-0CF4-235A-CC9D450B9B09}"/>
              </a:ext>
            </a:extLst>
          </p:cNvPr>
          <p:cNvSpPr/>
          <p:nvPr/>
        </p:nvSpPr>
        <p:spPr>
          <a:xfrm>
            <a:off x="7740352" y="-27384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5"/>
            <a:ext cx="8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8. Especificación de Requerimientos (Doc ERS)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062C18-D673-DE5F-3483-2C12C3A4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624216"/>
            <a:ext cx="4610100" cy="4543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48A798-6506-BC78-8216-7E6778CC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801" y="1624216"/>
            <a:ext cx="4610100" cy="4552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8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FC16D156-0A96-0CF4-235A-CC9D450B9B09}"/>
              </a:ext>
            </a:extLst>
          </p:cNvPr>
          <p:cNvSpPr/>
          <p:nvPr/>
        </p:nvSpPr>
        <p:spPr>
          <a:xfrm>
            <a:off x="7740352" y="-27384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5"/>
            <a:ext cx="8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8. Especificación de Requerimientos (Doc ERS)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1E2-5697-F43B-103A-4EAD6140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19" y="1583039"/>
            <a:ext cx="4610100" cy="4552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CE6B90-B4C6-77A2-45C5-AD0BF552E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43720"/>
            <a:ext cx="4610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8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0574"/>
            <a:ext cx="6516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 del entorno de desarrollo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88" y="6228410"/>
            <a:ext cx="1963379" cy="661037"/>
          </a:xfrm>
          <a:prstGeom prst="rect">
            <a:avLst/>
          </a:prstGeom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D16759B6-91FB-F420-58DE-7D4615799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672" y="1052736"/>
            <a:ext cx="559125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b="1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HTML</a:t>
            </a:r>
          </a:p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 el lenguaje muy sencillo y ampliamente utilizado en el mundo del internet que permite desarrollar el contenido de las páginas web, 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797EBCDC-A389-ED0E-FC09-75584C5FF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75" y="2708920"/>
            <a:ext cx="532632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b="1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PHP</a:t>
            </a:r>
          </a:p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 un lenguaje de programación para desarrollar aplicaciones web y crear páginas web que se comunican entre el servidor y la interfaz de usuario.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DFCE419D-B67C-7719-DA17-AA5AC2B86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969" y="4590420"/>
            <a:ext cx="613653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b="1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MySQL</a:t>
            </a:r>
          </a:p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 una base de datos muy popular entre los desarrolladores web. Su velocidad y pequeño tamaño lo hacen ideal para una web, si a esto le sumamos que es de código abierto, es decir, gratuito, su popularidad ya es muy alta.</a:t>
            </a:r>
          </a:p>
        </p:txBody>
      </p:sp>
      <p:pic>
        <p:nvPicPr>
          <p:cNvPr id="1026" name="Picture 2" descr="EVOLUCIÓN DEL LENGUAJE HTML timeline | Timetoast timelines">
            <a:extLst>
              <a:ext uri="{FF2B5EF4-FFF2-40B4-BE49-F238E27FC236}">
                <a16:creationId xmlns:a16="http://schemas.microsoft.com/office/drawing/2014/main" id="{9C8F22DC-E30A-E208-AA4D-7D0C21B9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72" y="1109755"/>
            <a:ext cx="1656135" cy="16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- EcuRed">
            <a:extLst>
              <a:ext uri="{FF2B5EF4-FFF2-40B4-BE49-F238E27FC236}">
                <a16:creationId xmlns:a16="http://schemas.microsoft.com/office/drawing/2014/main" id="{5E29E35D-3F73-63C1-5A0B-E5E7C2A0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88" y="2954655"/>
            <a:ext cx="2416561" cy="1323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é es MySQL? Explicado simple - WNPower Blog">
            <a:extLst>
              <a:ext uri="{FF2B5EF4-FFF2-40B4-BE49-F238E27FC236}">
                <a16:creationId xmlns:a16="http://schemas.microsoft.com/office/drawing/2014/main" id="{7E3B40EB-1F50-ED47-8269-970A94E3B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0" t="4641" r="30101" b="7160"/>
          <a:stretch/>
        </p:blipFill>
        <p:spPr bwMode="auto">
          <a:xfrm>
            <a:off x="375667" y="4555218"/>
            <a:ext cx="2416562" cy="1964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21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4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828974-F02E-05FD-EC14-E235500650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" y="1082502"/>
            <a:ext cx="6620228" cy="37238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35D75A-523B-B83A-B44E-F6C6D902D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7163" b="16297"/>
          <a:stretch/>
        </p:blipFill>
        <p:spPr>
          <a:xfrm>
            <a:off x="4572000" y="2744755"/>
            <a:ext cx="4608512" cy="41132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426B9DC9-5D22-40C9-AE95-D4C58F010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962" y="1638870"/>
            <a:ext cx="13681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Página web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5C49AF9-11AF-341A-CBB5-AB7D10CE2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155" y="5283386"/>
            <a:ext cx="19573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Inicio de sesión </a:t>
            </a:r>
          </a:p>
        </p:txBody>
      </p:sp>
    </p:spTree>
    <p:extLst>
      <p:ext uri="{BB962C8B-B14F-4D97-AF65-F5344CB8AC3E}">
        <p14:creationId xmlns:p14="http://schemas.microsoft.com/office/powerpoint/2010/main" val="226933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4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E09862-3EC7-6CE0-197A-681A22BE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1473"/>
            <a:ext cx="5400040" cy="307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937666-9C77-00AC-F223-93E45E30B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960" y="3573016"/>
            <a:ext cx="5400040" cy="3073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  <p:sp>
        <p:nvSpPr>
          <p:cNvPr id="5" name="Text Box 11">
            <a:extLst>
              <a:ext uri="{FF2B5EF4-FFF2-40B4-BE49-F238E27FC236}">
                <a16:creationId xmlns:a16="http://schemas.microsoft.com/office/drawing/2014/main" id="{99B9EDD1-FB65-F6EE-09A4-11099C135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733" y="1268760"/>
            <a:ext cx="19573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Interfaz gráfica</a:t>
            </a:r>
          </a:p>
        </p:txBody>
      </p:sp>
    </p:spTree>
    <p:extLst>
      <p:ext uri="{BB962C8B-B14F-4D97-AF65-F5344CB8AC3E}">
        <p14:creationId xmlns:p14="http://schemas.microsoft.com/office/powerpoint/2010/main" val="258041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4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9FB681-B7F6-01F2-4AA2-BB1F8633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4" y="994651"/>
            <a:ext cx="5400040" cy="307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8D3C94-74D4-20C0-363C-074DA1EE1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960" y="3458627"/>
            <a:ext cx="5400040" cy="3073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0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377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AGENDA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330136DA-DD5E-7CC7-A990-14D5531843A2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2052" b="-320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FC85C48F-5965-ACF6-4C28-3BA64980C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1505799"/>
            <a:ext cx="90010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514350" indent="-51435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Introducción </a:t>
            </a:r>
          </a:p>
          <a:p>
            <a:pPr marL="514350" indent="-51435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Objetivo general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Objetivo específico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Alcance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Ideas a defender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Linea de tiempo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Actas de reuniones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Especificación de requerimientos (Matriz H U/</a:t>
            </a:r>
            <a:r>
              <a:rPr lang="es-ES" altLang="ko-KR" sz="2800" dirty="0" err="1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Doc</a:t>
            </a: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 ERS)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Diseño (CU)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Resultados del Proyecto 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s-ES" altLang="ko-KR" sz="28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Conclusiones y recomendaciones</a:t>
            </a:r>
            <a:endParaRPr lang="en-US" altLang="ko-KR" sz="28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2E5D1308-00F6-5F92-67F5-6397D863FCFB}"/>
              </a:ext>
            </a:extLst>
          </p:cNvPr>
          <p:cNvSpPr/>
          <p:nvPr/>
        </p:nvSpPr>
        <p:spPr>
          <a:xfrm>
            <a:off x="5580112" y="1401566"/>
            <a:ext cx="2995450" cy="2520279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4620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4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3FD7E0-68D0-9844-7BED-7E971086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6854"/>
            <a:ext cx="5400040" cy="307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DE0C6E-4914-3B4B-ABA6-F9477DB9B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219" y="3424760"/>
            <a:ext cx="5400040" cy="3073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69" y="5837123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6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4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9. Diseño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7785A81D-F099-FD73-8712-F135B7C6F688}"/>
              </a:ext>
            </a:extLst>
          </p:cNvPr>
          <p:cNvSpPr/>
          <p:nvPr/>
        </p:nvSpPr>
        <p:spPr>
          <a:xfrm>
            <a:off x="7819038" y="13779"/>
            <a:ext cx="1266230" cy="980872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3E5333-070A-A02C-A52D-1699372D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4651"/>
            <a:ext cx="5400040" cy="307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88223F-0E7F-E1A6-32A2-6E129FE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28" y="3374481"/>
            <a:ext cx="5400040" cy="3073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17" y="5786844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8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781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10. Resultados del Proyecto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65DFE5CA-7E70-6127-2383-47A0A60969B6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111" t="655" r="2817" b="-6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074" name="Picture 2" descr="Resultados esperados – Energy Push">
            <a:extLst>
              <a:ext uri="{FF2B5EF4-FFF2-40B4-BE49-F238E27FC236}">
                <a16:creationId xmlns:a16="http://schemas.microsoft.com/office/drawing/2014/main" id="{A6FC3DA6-FFC7-C87A-4577-C5B413E4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1" y="1469805"/>
            <a:ext cx="2160240" cy="215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90E09D47-76C8-C338-9F6F-8987643F2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028" y="1988840"/>
            <a:ext cx="483524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 Al finalizar este proyecto la empresa Hongos Secos Primavera tendrá a su disposición una página web y un sistema de registros, donde de manera digital facilitará esta labor y así logrando satisfacer las necesidades de usuario.</a:t>
            </a:r>
          </a:p>
        </p:txBody>
      </p:sp>
    </p:spTree>
    <p:extLst>
      <p:ext uri="{BB962C8B-B14F-4D97-AF65-F5344CB8AC3E}">
        <p14:creationId xmlns:p14="http://schemas.microsoft.com/office/powerpoint/2010/main" val="243830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6BFF03-CAB6-5AE5-362F-8F28D8829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3" name="Hexágono 2">
            <a:extLst>
              <a:ext uri="{FF2B5EF4-FFF2-40B4-BE49-F238E27FC236}">
                <a16:creationId xmlns:a16="http://schemas.microsoft.com/office/drawing/2014/main" id="{E3654198-3288-2632-3D7E-880C6256D327}"/>
              </a:ext>
            </a:extLst>
          </p:cNvPr>
          <p:cNvSpPr/>
          <p:nvPr/>
        </p:nvSpPr>
        <p:spPr>
          <a:xfrm>
            <a:off x="768061" y="1164048"/>
            <a:ext cx="2952742" cy="2578321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21" t="-627" r="-43713" b="6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7CF97328-B341-2721-4206-6A9204CC5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199683"/>
            <a:ext cx="4429584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Se realizo de forma eficaz la matriz de Historias de Usuario, facilitando al usuario la implementación de las funciones de registro.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Ser realizo la página web y el software que cumplen las necesidades requeridas por el usuario.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Se realizaron los casos de prueba de error para evitar inconvenientes a la hora de entregar nuestro producto final.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13DB677D-E8EF-A13C-7A63-2264BCACE56D}"/>
              </a:ext>
            </a:extLst>
          </p:cNvPr>
          <p:cNvSpPr txBox="1">
            <a:spLocks/>
          </p:cNvSpPr>
          <p:nvPr/>
        </p:nvSpPr>
        <p:spPr>
          <a:xfrm>
            <a:off x="1" y="186424"/>
            <a:ext cx="876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11. Conclusiones y Recomendaciones </a:t>
            </a:r>
            <a:endParaRPr lang="es-EC" sz="30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CF796B-41C8-167A-93B2-F32A46F0543F}"/>
              </a:ext>
            </a:extLst>
          </p:cNvPr>
          <p:cNvSpPr txBox="1"/>
          <p:nvPr/>
        </p:nvSpPr>
        <p:spPr>
          <a:xfrm>
            <a:off x="4440883" y="1235852"/>
            <a:ext cx="2363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ko-KR" sz="3600" b="1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Conclusiones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6BFF03-CAB6-5AE5-362F-8F28D8829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3" name="Hexágono 2">
            <a:extLst>
              <a:ext uri="{FF2B5EF4-FFF2-40B4-BE49-F238E27FC236}">
                <a16:creationId xmlns:a16="http://schemas.microsoft.com/office/drawing/2014/main" id="{E3654198-3288-2632-3D7E-880C6256D327}"/>
              </a:ext>
            </a:extLst>
          </p:cNvPr>
          <p:cNvSpPr/>
          <p:nvPr/>
        </p:nvSpPr>
        <p:spPr>
          <a:xfrm>
            <a:off x="768061" y="1164048"/>
            <a:ext cx="2952742" cy="2578321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21" t="-627" r="-43713" b="6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2BC3EE26-D97C-C237-7518-E696F918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5059" y="2491414"/>
            <a:ext cx="5112568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 importante que tengamos buena comunicación con el cliente para saber si estamos cumpliendo con los requisitos solicitados por el mismo.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Debemos llevar un cronograma para poder cumplir con el tiempo establecido de la entrega del producto final.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s-ES" altLang="ko-KR" sz="24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Es importante realizar las pruebas para detectar errores y así poder corregirlos a tiempo</a:t>
            </a:r>
            <a:r>
              <a:rPr lang="es-ES" altLang="ko-KR" sz="32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.</a:t>
            </a:r>
            <a:endParaRPr lang="es-ES" altLang="ko-KR" sz="24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13DB677D-E8EF-A13C-7A63-2264BCACE56D}"/>
              </a:ext>
            </a:extLst>
          </p:cNvPr>
          <p:cNvSpPr txBox="1">
            <a:spLocks/>
          </p:cNvSpPr>
          <p:nvPr/>
        </p:nvSpPr>
        <p:spPr>
          <a:xfrm>
            <a:off x="1" y="186424"/>
            <a:ext cx="876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11. Conclusiones y Recomendaciones </a:t>
            </a:r>
            <a:endParaRPr lang="es-EC" sz="30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EB2FDF-808D-FA3B-AB78-FA534EC8F859}"/>
              </a:ext>
            </a:extLst>
          </p:cNvPr>
          <p:cNvSpPr txBox="1"/>
          <p:nvPr/>
        </p:nvSpPr>
        <p:spPr>
          <a:xfrm>
            <a:off x="3990692" y="1632927"/>
            <a:ext cx="3461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altLang="ko-KR" sz="3600" b="1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31440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-13110" y="548681"/>
            <a:ext cx="51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b="1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  <a:ea typeface="맑은 고딕" pitchFamily="50" charset="-127"/>
              </a:rPr>
              <a:t>1. Introducción</a:t>
            </a:r>
            <a:r>
              <a:rPr lang="es-EC" altLang="ko-KR" sz="36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34BE1E-2EFD-AD4F-F514-13952539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5" name="Hexágono 4">
            <a:extLst>
              <a:ext uri="{FF2B5EF4-FFF2-40B4-BE49-F238E27FC236}">
                <a16:creationId xmlns:a16="http://schemas.microsoft.com/office/drawing/2014/main" id="{48463A4B-C085-8320-3F65-550B6D28E746}"/>
              </a:ext>
            </a:extLst>
          </p:cNvPr>
          <p:cNvSpPr/>
          <p:nvPr/>
        </p:nvSpPr>
        <p:spPr>
          <a:xfrm>
            <a:off x="703882" y="3789040"/>
            <a:ext cx="2995450" cy="2520279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665" r="-403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3075376" y="1665381"/>
            <a:ext cx="5364742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El presente proyecto pretende abordar el desarrollo de una página web y un software que servirá para realizar registro de ventas y clientes, a la empresa Hongos Secos Primavera. Tomando en cuenta que el objetivo de la empresa es llevar un registro seguro y una base de datos que será de suma importancia para esta empresa.</a:t>
            </a:r>
            <a:endParaRPr lang="en-US" altLang="ko-KR" sz="30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6E8984-8BFE-195A-DBD7-777B64D13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10" name="Hexágono 9">
            <a:extLst>
              <a:ext uri="{FF2B5EF4-FFF2-40B4-BE49-F238E27FC236}">
                <a16:creationId xmlns:a16="http://schemas.microsoft.com/office/drawing/2014/main" id="{C4993388-9AEE-59E2-7C84-8261958FFCDB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963" r="-30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6317F47-87DD-300B-79FB-959E2E745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22" y="1412776"/>
            <a:ext cx="566526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s-ES" altLang="ko-KR" sz="21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Desarrollar un diseño de página web para implementar la publicidad de la empresa y un software para así poder registrar las ventas y clientes de la empresa Hongos Secos Primavera, donde permitirá a la empresa el registro de manera fácil y rápida, mediante una base de datos y lenguaje HTML.</a:t>
            </a:r>
            <a:endParaRPr lang="en-US" altLang="ko-KR" sz="21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050" name="Picture 2" descr="Deliverect | Cómo ayuda la entrega directa al consumidor (D2C) a las  tiendas de comestibles y de conveniencia">
            <a:extLst>
              <a:ext uri="{FF2B5EF4-FFF2-40B4-BE49-F238E27FC236}">
                <a16:creationId xmlns:a16="http://schemas.microsoft.com/office/drawing/2014/main" id="{F718DFDE-5F49-3F53-065A-1A84628BE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t="1598" r="28116" b="1598"/>
          <a:stretch/>
        </p:blipFill>
        <p:spPr bwMode="auto">
          <a:xfrm>
            <a:off x="6156176" y="2285294"/>
            <a:ext cx="2547209" cy="243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1">
            <a:extLst>
              <a:ext uri="{FF2B5EF4-FFF2-40B4-BE49-F238E27FC236}">
                <a16:creationId xmlns:a16="http://schemas.microsoft.com/office/drawing/2014/main" id="{40F4A919-4337-5CA9-6DD3-F5EF7449D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59" y="4411502"/>
            <a:ext cx="5274332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  <a:defRPr/>
            </a:pPr>
            <a:r>
              <a:rPr lang="es-ES" altLang="ko-KR" sz="21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Elaborar la matriz de Historia de Usuario.</a:t>
            </a:r>
          </a:p>
          <a:p>
            <a:pPr marL="342900" indent="-342900" algn="just">
              <a:buFont typeface="Wingdings" panose="05000000000000000000" pitchFamily="2" charset="2"/>
              <a:buChar char="v"/>
              <a:defRPr/>
            </a:pPr>
            <a:r>
              <a:rPr lang="es-ES" altLang="ko-KR" sz="21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Realizar la página web y un software con las necesidades requeridas por nuestro usuario. </a:t>
            </a:r>
          </a:p>
          <a:p>
            <a:pPr marL="342900" indent="-342900" algn="just">
              <a:buFont typeface="Wingdings" panose="05000000000000000000" pitchFamily="2" charset="2"/>
              <a:buChar char="v"/>
              <a:defRPr/>
            </a:pPr>
            <a:r>
              <a:rPr lang="es-ES" altLang="ko-KR" sz="21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Realizar casos de prueba para cada uno de los requisitos funcionales. </a:t>
            </a:r>
            <a:endParaRPr lang="en-US" altLang="ko-KR" sz="21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B2ADCA-F33D-0CE7-1DA2-42D3F64190E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1561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26">
            <a:extLst>
              <a:ext uri="{FF2B5EF4-FFF2-40B4-BE49-F238E27FC236}">
                <a16:creationId xmlns:a16="http://schemas.microsoft.com/office/drawing/2014/main" id="{7383C824-0C72-F290-FA78-5AD69CDE24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6008"/>
            <a:ext cx="478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2. Objetivo General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693D0046-7B2B-FDF0-ECF2-550AE09C3903}"/>
              </a:ext>
            </a:extLst>
          </p:cNvPr>
          <p:cNvSpPr txBox="1">
            <a:spLocks/>
          </p:cNvSpPr>
          <p:nvPr/>
        </p:nvSpPr>
        <p:spPr>
          <a:xfrm>
            <a:off x="0" y="3613895"/>
            <a:ext cx="5724128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3. Objetivos Específicos</a:t>
            </a:r>
            <a:r>
              <a:rPr lang="es-EC" altLang="ko-KR" sz="30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endParaRPr lang="es-EC" sz="3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320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4. Alcance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43F8CED-D8E1-4666-5F60-72BD068E9525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482" b="-684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3074" name="Picture 2" descr="▷ ¿Cómo tener una buena Relación con el Cliente? - 8 Técnicas">
            <a:extLst>
              <a:ext uri="{FF2B5EF4-FFF2-40B4-BE49-F238E27FC236}">
                <a16:creationId xmlns:a16="http://schemas.microsoft.com/office/drawing/2014/main" id="{70654C10-FC9C-37A2-B7B5-CED72D90A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571" y1="25794" x2="48571" y2="26825"/>
                        <a14:foregroundMark x1="59062" y1="30397" x2="59420" y2="29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37" t="20600" r="35038" b="20601"/>
          <a:stretch/>
        </p:blipFill>
        <p:spPr bwMode="auto">
          <a:xfrm>
            <a:off x="179512" y="1484784"/>
            <a:ext cx="1296144" cy="14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7B9915C7-7F1E-F944-72B0-DB62D138B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692" y="1845979"/>
            <a:ext cx="5544616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La página web permitirá llegar a más personas para que conozcan del producto y su empresa. </a:t>
            </a:r>
          </a:p>
          <a:p>
            <a:pPr marL="457200" indent="-457200" algn="just">
              <a:buFont typeface="Wingdings" panose="05000000000000000000" pitchFamily="2" charset="2"/>
              <a:buChar char="ü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El software permitirá el registro de los clientes para futuras ventas.</a:t>
            </a:r>
          </a:p>
          <a:p>
            <a:pPr marL="457200" indent="-457200" algn="just">
              <a:buFont typeface="Wingdings" panose="05000000000000000000" pitchFamily="2" charset="2"/>
              <a:buChar char="ü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El software permitirá a la empresa mantener un registro contable de la venta del producto. </a:t>
            </a:r>
          </a:p>
          <a:p>
            <a:pPr algn="just"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 </a:t>
            </a:r>
            <a:endParaRPr lang="en-US" altLang="ko-KR" sz="3000" dirty="0">
              <a:latin typeface="Agency FB" panose="020B0503020202020204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3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48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5. Ideas a Defender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6C963262-E9A7-B2C2-E932-3184F0A72399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222" r="-162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50" name="Picture 2" descr="El Ensayo: ¿Cómo defender las ideas en un ensayo?">
            <a:extLst>
              <a:ext uri="{FF2B5EF4-FFF2-40B4-BE49-F238E27FC236}">
                <a16:creationId xmlns:a16="http://schemas.microsoft.com/office/drawing/2014/main" id="{DCBD632D-64AC-3547-3325-46981F5F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7" y="2206125"/>
            <a:ext cx="45005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0F5231C0-EACA-8F2F-DDE6-21A515D58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033" y="2817611"/>
            <a:ext cx="486003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Metodología 5W + 2H.</a:t>
            </a:r>
          </a:p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Desarrollo de la página web. </a:t>
            </a:r>
          </a:p>
          <a:p>
            <a:pPr marL="457200" indent="-457200" algn="just">
              <a:buFont typeface="Wingdings" panose="05000000000000000000" pitchFamily="2" charset="2"/>
              <a:buChar char="v"/>
              <a:defRPr/>
            </a:pPr>
            <a:r>
              <a:rPr lang="es-ES" altLang="ko-KR" sz="3000" dirty="0">
                <a:latin typeface="Agency FB" panose="020B0503020202020204" pitchFamily="34" charset="0"/>
                <a:ea typeface="맑은 고딕" pitchFamily="50" charset="-127"/>
                <a:cs typeface="굴림" pitchFamily="50" charset="-127"/>
              </a:rPr>
              <a:t>Software. </a:t>
            </a:r>
          </a:p>
        </p:txBody>
      </p:sp>
    </p:spTree>
    <p:extLst>
      <p:ext uri="{BB962C8B-B14F-4D97-AF65-F5344CB8AC3E}">
        <p14:creationId xmlns:p14="http://schemas.microsoft.com/office/powerpoint/2010/main" val="174528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478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6. Linea de Tiempo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330136DA-DD5E-7CC7-A990-14D5531843A2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2052" b="-320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B480E6-1A07-1CFB-C023-96B17B2ED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1250569"/>
            <a:ext cx="5220072" cy="5302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53EA27-2794-A427-C57E-A8F3B5FC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" r="849"/>
          <a:stretch/>
        </p:blipFill>
        <p:spPr>
          <a:xfrm>
            <a:off x="1547663" y="1399753"/>
            <a:ext cx="6048673" cy="49815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478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6. Linea de Tiempo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330136DA-DD5E-7CC7-A990-14D5531843A2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2052" b="-320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0558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028FC490-C333-C344-80B1-0B242C369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86423"/>
            <a:ext cx="586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altLang="ko-KR" sz="3600" dirty="0">
                <a:solidFill>
                  <a:schemeClr val="accent3">
                    <a:lumMod val="50000"/>
                  </a:schemeClr>
                </a:solidFill>
                <a:latin typeface="Bodoni MT Black" panose="02070A03080606020203" pitchFamily="18" charset="0"/>
              </a:rPr>
              <a:t>7. Actas de Reuniones</a:t>
            </a:r>
            <a:r>
              <a:rPr lang="en-US" altLang="ko-KR" sz="30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itchFamily="50" charset="-127"/>
              </a:rPr>
              <a:t>	</a:t>
            </a:r>
            <a:endParaRPr lang="ko-KR" altLang="en-US" sz="3000" b="1" dirty="0">
              <a:solidFill>
                <a:schemeClr val="accent3">
                  <a:lumMod val="50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6C963262-E9A7-B2C2-E932-3184F0A72399}"/>
              </a:ext>
            </a:extLst>
          </p:cNvPr>
          <p:cNvSpPr/>
          <p:nvPr/>
        </p:nvSpPr>
        <p:spPr>
          <a:xfrm>
            <a:off x="7740352" y="0"/>
            <a:ext cx="1296144" cy="1052736"/>
          </a:xfrm>
          <a:prstGeom prst="hexagon">
            <a:avLst>
              <a:gd name="adj" fmla="val 2945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222" r="-162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339F26-EDAD-95E6-4FAC-5E65351D8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" r="3118"/>
          <a:stretch/>
        </p:blipFill>
        <p:spPr>
          <a:xfrm>
            <a:off x="-7133" y="1036110"/>
            <a:ext cx="4612030" cy="5753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9D757C-7EB3-C8B9-C3F4-D03FF5B1A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3368"/>
            <a:ext cx="4612030" cy="532556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F0F004-7793-10D9-F06C-196B7F21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892298"/>
            <a:ext cx="1963379" cy="6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3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14326</TotalTime>
  <Words>668</Words>
  <Application>Microsoft Office PowerPoint</Application>
  <PresentationFormat>Presentación en pantalla (4:3)</PresentationFormat>
  <Paragraphs>72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Wingdings</vt:lpstr>
      <vt:lpstr>Calibri Light</vt:lpstr>
      <vt:lpstr>Agency FB</vt:lpstr>
      <vt:lpstr>굴림체</vt:lpstr>
      <vt:lpstr>Bodoni MT Black</vt:lpstr>
      <vt:lpstr>Calibri</vt:lpstr>
      <vt:lpstr>Arial</vt:lpstr>
      <vt:lpstr>맑은 고딕</vt:lpstr>
      <vt:lpstr>Office 테마</vt:lpstr>
      <vt:lpstr>Sistema de Registro de Ventas de la Empresa Hongos Secos Primavera </vt:lpstr>
      <vt:lpstr>AGENDA </vt:lpstr>
      <vt:lpstr>Presentación de PowerPoint</vt:lpstr>
      <vt:lpstr>2. Objetivo General </vt:lpstr>
      <vt:lpstr>4. Alcance </vt:lpstr>
      <vt:lpstr>5. Ideas a Defender </vt:lpstr>
      <vt:lpstr>6. Linea de Tiempo </vt:lpstr>
      <vt:lpstr>6. Linea de Tiempo </vt:lpstr>
      <vt:lpstr>7. Actas de Reuniones </vt:lpstr>
      <vt:lpstr>7. Actas de Reuniones </vt:lpstr>
      <vt:lpstr>8. Especificación de Requerimientos (Matriz de HU) </vt:lpstr>
      <vt:lpstr>8. Especificación de Requerimientos (Doc ERS) </vt:lpstr>
      <vt:lpstr>8. Especificación de Requerimientos (Doc ERS) </vt:lpstr>
      <vt:lpstr>8. Especificación de Requerimientos (Doc ERS) </vt:lpstr>
      <vt:lpstr>8. Especificación de Requerimientos (Doc ERS) </vt:lpstr>
      <vt:lpstr>9. Diseño del entorno de desarrollo </vt:lpstr>
      <vt:lpstr>9. Diseño </vt:lpstr>
      <vt:lpstr>9. Diseño </vt:lpstr>
      <vt:lpstr>9. Diseño </vt:lpstr>
      <vt:lpstr>9. Diseño </vt:lpstr>
      <vt:lpstr>9. Diseño </vt:lpstr>
      <vt:lpstr>10. Resultados del Proyecto </vt:lpstr>
      <vt:lpstr>Presentación de PowerPoint</vt:lpstr>
      <vt:lpstr>Presentación de PowerPoint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Pamela Ulcuango</cp:lastModifiedBy>
  <cp:revision>65</cp:revision>
  <dcterms:created xsi:type="dcterms:W3CDTF">2010-02-01T08:03:16Z</dcterms:created>
  <dcterms:modified xsi:type="dcterms:W3CDTF">2023-02-13T01:31:21Z</dcterms:modified>
  <cp:category>www.slidemembers.com</cp:category>
</cp:coreProperties>
</file>